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10" r:id="rId2"/>
    <p:sldId id="324" r:id="rId3"/>
    <p:sldId id="316" r:id="rId4"/>
    <p:sldId id="312" r:id="rId5"/>
    <p:sldId id="318" r:id="rId6"/>
    <p:sldId id="319" r:id="rId7"/>
    <p:sldId id="320" r:id="rId8"/>
    <p:sldId id="315" r:id="rId9"/>
    <p:sldId id="317" r:id="rId10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8">
          <p15:clr>
            <a:srgbClr val="A4A3A4"/>
          </p15:clr>
        </p15:guide>
        <p15:guide id="2" pos="290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katz" initials="wmk" lastIdx="1" clrIdx="0">
    <p:extLst>
      <p:ext uri="{19B8F6BF-5375-455C-9EA6-DF929625EA0E}">
        <p15:presenceInfo xmlns:p15="http://schemas.microsoft.com/office/powerpoint/2012/main" userId="wkatz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36699"/>
    <a:srgbClr val="85AED7"/>
    <a:srgbClr val="2B5681"/>
    <a:srgbClr val="E8F0F8"/>
    <a:srgbClr val="E2ECF6"/>
    <a:srgbClr val="D6E4F2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0" autoAdjust="0"/>
    <p:restoredTop sz="94591" autoAdjust="0"/>
  </p:normalViewPr>
  <p:slideViewPr>
    <p:cSldViewPr snapToGrid="0">
      <p:cViewPr varScale="1">
        <p:scale>
          <a:sx n="100" d="100"/>
          <a:sy n="100" d="100"/>
        </p:scale>
        <p:origin x="135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446"/>
    </p:cViewPr>
  </p:sorterViewPr>
  <p:notesViewPr>
    <p:cSldViewPr snapToGrid="0">
      <p:cViewPr varScale="1">
        <p:scale>
          <a:sx n="95" d="100"/>
          <a:sy n="95" d="100"/>
        </p:scale>
        <p:origin x="-2514" y="-96"/>
      </p:cViewPr>
      <p:guideLst>
        <p:guide orient="horz" pos="2208"/>
        <p:guide pos="29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1639" y="0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8664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1639" y="6658664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85C0540-2735-4C90-A6E9-E5B1908156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25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33776" y="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65438" y="525463"/>
            <a:ext cx="3505200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1477" y="3329940"/>
            <a:ext cx="6773122" cy="3154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88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3776" y="665988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74CE81C-62CF-4B7A-9580-ADF406D942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453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981200"/>
            <a:ext cx="7772400" cy="685800"/>
          </a:xfrm>
        </p:spPr>
        <p:txBody>
          <a:bodyPr/>
          <a:lstStyle>
            <a:lvl1pPr algn="ctr">
              <a:defRPr b="1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2971800"/>
            <a:ext cx="6400800" cy="990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/>
              <a:t>	 	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337449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43000" y="1295400"/>
            <a:ext cx="35052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295400"/>
            <a:ext cx="35052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/>
              <a:t>	 	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56877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7010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295400"/>
            <a:ext cx="71628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/>
              <a:t>	 	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8802C-33F5-443C-BF0E-54ED30FBD08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ransition>
    <p:fade/>
  </p:transition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33669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336699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rgbClr val="336699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rgbClr val="336699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>
          <a:xfrm>
            <a:off x="990600" y="1295400"/>
            <a:ext cx="7772400" cy="2209800"/>
          </a:xfrm>
        </p:spPr>
        <p:txBody>
          <a:bodyPr/>
          <a:lstStyle/>
          <a:p>
            <a:pPr eaLnBrk="1" hangingPunct="1"/>
            <a:r>
              <a:rPr lang="en-US" dirty="0"/>
              <a:t>Back Channel Statistical Training</a:t>
            </a:r>
            <a:br>
              <a:rPr lang="en-US" dirty="0"/>
            </a:br>
            <a:r>
              <a:rPr lang="en-US" dirty="0"/>
              <a:t>Supported in IBIS</a:t>
            </a:r>
          </a:p>
        </p:txBody>
      </p:sp>
      <p:sp>
        <p:nvSpPr>
          <p:cNvPr id="15362" name="Subtitle 2"/>
          <p:cNvSpPr>
            <a:spLocks noGrp="1"/>
          </p:cNvSpPr>
          <p:nvPr>
            <p:ph type="subTitle" idx="1"/>
          </p:nvPr>
        </p:nvSpPr>
        <p:spPr>
          <a:xfrm>
            <a:off x="1676400" y="3657600"/>
            <a:ext cx="6553200" cy="22860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/>
              <a:t>Walter Katz</a:t>
            </a:r>
          </a:p>
          <a:p>
            <a:pPr eaLnBrk="1" hangingPunct="1"/>
            <a:r>
              <a:rPr lang="en-US" dirty="0"/>
              <a:t>Signal Integrity Software, Inc.</a:t>
            </a:r>
          </a:p>
          <a:p>
            <a:pPr eaLnBrk="1" hangingPunct="1"/>
            <a:r>
              <a:rPr lang="en-US"/>
              <a:t>September 3, </a:t>
            </a:r>
            <a:r>
              <a:rPr lang="en-US" dirty="0"/>
              <a:t>2019</a:t>
            </a:r>
          </a:p>
        </p:txBody>
      </p:sp>
    </p:spTree>
    <p:extLst>
      <p:ext uri="{BB962C8B-B14F-4D97-AF65-F5344CB8AC3E}">
        <p14:creationId xmlns:p14="http://schemas.microsoft.com/office/powerpoint/2010/main" val="180599343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5F3B6-B807-47D0-9703-057D08508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84DC5-7703-469E-ABA0-FCC0C1CB6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962025"/>
            <a:ext cx="7162800" cy="4905375"/>
          </a:xfrm>
        </p:spPr>
        <p:txBody>
          <a:bodyPr/>
          <a:lstStyle/>
          <a:p>
            <a:r>
              <a:rPr lang="en-US" dirty="0"/>
              <a:t>Justification</a:t>
            </a:r>
          </a:p>
          <a:p>
            <a:r>
              <a:rPr lang="en-US" dirty="0"/>
              <a:t>New AMI DLL Function, Parameters</a:t>
            </a:r>
          </a:p>
          <a:p>
            <a:r>
              <a:rPr lang="en-US" dirty="0"/>
              <a:t>Communication Mechanism Between the DLL’s</a:t>
            </a:r>
          </a:p>
          <a:p>
            <a:r>
              <a:rPr lang="en-US" dirty="0"/>
              <a:t>Statistical Training Flow </a:t>
            </a:r>
          </a:p>
          <a:p>
            <a:r>
              <a:rPr lang="en-US" dirty="0"/>
              <a:t>How to Proceed</a:t>
            </a:r>
          </a:p>
          <a:p>
            <a:pPr lvl="1"/>
            <a:r>
              <a:rPr lang="en-US" dirty="0"/>
              <a:t>How to resolve BIRD issues</a:t>
            </a:r>
          </a:p>
          <a:p>
            <a:pPr lvl="1"/>
            <a:r>
              <a:rPr lang="en-US" dirty="0"/>
              <a:t>Develop, in parallel, a DDR5 DQ </a:t>
            </a:r>
            <a:r>
              <a:rPr lang="en-US"/>
              <a:t>Write Protocol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ECB18E-517E-4BDA-AA4D-116C64840F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2</a:t>
            </a:fld>
            <a:r>
              <a:rPr lang="en-US"/>
              <a:t>	 	</a:t>
            </a:r>
          </a:p>
          <a:p>
            <a:endParaRPr lang="en-US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664417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428D7-5303-4FEF-8FBB-57A9AF028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Justification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B28BD-6025-4FAA-A8AF-556C1B62B3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Capability requested by SiSoft and MathWorks customers (IC Vendors and Users)</a:t>
            </a:r>
          </a:p>
          <a:p>
            <a:r>
              <a:rPr lang="en-US" dirty="0"/>
              <a:t>Personal experience in developing optimization algorithms based on statistical models in QCD and SerDes Toolbox.</a:t>
            </a:r>
          </a:p>
          <a:p>
            <a:r>
              <a:rPr lang="en-US" dirty="0"/>
              <a:t>Desire to move these algorithms into Tx and/or Rx AMI models in an IBIS compliant way.</a:t>
            </a:r>
          </a:p>
          <a:p>
            <a:r>
              <a:rPr lang="en-US" dirty="0"/>
              <a:t>Enable all EDA companies to support BCI optimization in both Statistical and/or Time Domain modes.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CA08FD-F68B-4A54-8BBC-4AEDC88A34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3</a:t>
            </a:fld>
            <a:r>
              <a:rPr lang="en-US"/>
              <a:t>	 	</a:t>
            </a:r>
          </a:p>
          <a:p>
            <a:endParaRPr lang="en-US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35516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C47A9-F3A9-49B3-B456-5458705BC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1352550"/>
          </a:xfrm>
        </p:spPr>
        <p:txBody>
          <a:bodyPr/>
          <a:lstStyle/>
          <a:p>
            <a:r>
              <a:rPr lang="en-US" dirty="0"/>
              <a:t>Will Require a “New Function” Like AMI_Init and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D628F2-1680-439E-BA30-30B95C239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504950"/>
            <a:ext cx="7162800" cy="4514850"/>
          </a:xfrm>
        </p:spPr>
        <p:txBody>
          <a:bodyPr/>
          <a:lstStyle/>
          <a:p>
            <a:r>
              <a:rPr lang="en-US" dirty="0"/>
              <a:t>Uses, does not allocate memory handle</a:t>
            </a:r>
          </a:p>
          <a:p>
            <a:r>
              <a:rPr lang="en-US" dirty="0"/>
              <a:t>Protocol determines the information transfer between the Tx and Rx (and Repeater DLLs if present)</a:t>
            </a:r>
          </a:p>
          <a:p>
            <a:r>
              <a:rPr lang="en-US" dirty="0"/>
              <a:t>Need to determine communication mechanism between the DLL’s</a:t>
            </a:r>
          </a:p>
          <a:p>
            <a:r>
              <a:rPr lang="en-US" dirty="0"/>
              <a:t>Need new reserved parameter to indicate if BCI Statistical is available and how to apply it</a:t>
            </a:r>
          </a:p>
          <a:p>
            <a:pPr lvl="1"/>
            <a:r>
              <a:rPr lang="en-US" dirty="0"/>
              <a:t>(</a:t>
            </a:r>
            <a:r>
              <a:rPr lang="en-US" dirty="0" err="1"/>
              <a:t>BCI_Training_Type</a:t>
            </a:r>
            <a:r>
              <a:rPr lang="en-US" dirty="0"/>
              <a:t> (List “GetWave” “TBD” “Both”) …</a:t>
            </a:r>
          </a:p>
          <a:p>
            <a:r>
              <a:rPr lang="en-US" dirty="0"/>
              <a:t>Use existing BIRD 147 reserved parameters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40E372-84A3-4E96-861B-22CA49B12E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4</a:t>
            </a:fld>
            <a:r>
              <a:rPr lang="en-US"/>
              <a:t>	 	</a:t>
            </a:r>
          </a:p>
          <a:p>
            <a:endParaRPr lang="en-US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537692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0916A-3DA7-4772-8CF8-4FA255AF5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“New Function” Like AMI_Init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67353D-686C-42B2-83E7-6DAB612EDE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i="1" dirty="0"/>
              <a:t>Function:</a:t>
            </a:r>
            <a:r>
              <a:rPr lang="en-US" sz="2000" dirty="0"/>
              <a:t>	</a:t>
            </a:r>
            <a:r>
              <a:rPr lang="en-US" sz="2000" b="1" dirty="0"/>
              <a:t>AMI_Init</a:t>
            </a:r>
            <a:endParaRPr lang="en-US" sz="2000" dirty="0"/>
          </a:p>
          <a:p>
            <a:pPr marL="0" indent="0">
              <a:buNone/>
            </a:pPr>
            <a:r>
              <a:rPr lang="en-US" sz="2000" i="1" dirty="0"/>
              <a:t>Required:</a:t>
            </a:r>
            <a:r>
              <a:rPr lang="en-US" sz="2000" dirty="0"/>
              <a:t>	Yes</a:t>
            </a:r>
          </a:p>
          <a:p>
            <a:pPr marL="0" indent="0">
              <a:buNone/>
            </a:pPr>
            <a:r>
              <a:rPr lang="en-US" sz="2000" i="1" dirty="0"/>
              <a:t>Declaration:	</a:t>
            </a:r>
            <a:r>
              <a:rPr lang="en-US" sz="2000" dirty="0"/>
              <a:t>long AMI_Init (double *</a:t>
            </a:r>
            <a:r>
              <a:rPr lang="en-US" sz="2000" dirty="0" err="1"/>
              <a:t>impulse_matrix</a:t>
            </a:r>
            <a:r>
              <a:rPr lang="en-US" sz="2000" dirty="0"/>
              <a:t>,</a:t>
            </a:r>
          </a:p>
          <a:p>
            <a:pPr marL="0" indent="0">
              <a:buNone/>
            </a:pPr>
            <a:r>
              <a:rPr lang="en-US" sz="2000" dirty="0"/>
              <a:t>               long </a:t>
            </a:r>
            <a:r>
              <a:rPr lang="en-US" sz="2000" dirty="0" err="1"/>
              <a:t>number_of_rows</a:t>
            </a:r>
            <a:r>
              <a:rPr lang="en-US" sz="2000" dirty="0"/>
              <a:t>,</a:t>
            </a:r>
          </a:p>
          <a:p>
            <a:pPr marL="0" indent="0">
              <a:buNone/>
            </a:pPr>
            <a:r>
              <a:rPr lang="en-US" sz="2000" dirty="0"/>
              <a:t>               long aggressors, </a:t>
            </a:r>
          </a:p>
          <a:p>
            <a:pPr marL="0" indent="0">
              <a:buNone/>
            </a:pPr>
            <a:r>
              <a:rPr lang="en-US" sz="2000" dirty="0"/>
              <a:t>               double sample_interval,</a:t>
            </a:r>
          </a:p>
          <a:p>
            <a:pPr marL="0" indent="0">
              <a:buNone/>
            </a:pPr>
            <a:r>
              <a:rPr lang="en-US" sz="2000" dirty="0"/>
              <a:t>               double bit_time,</a:t>
            </a:r>
          </a:p>
          <a:p>
            <a:pPr marL="0" indent="0">
              <a:buNone/>
            </a:pPr>
            <a:r>
              <a:rPr lang="en-US" sz="2000" dirty="0"/>
              <a:t>               char *AMI_parameters_in, </a:t>
            </a:r>
          </a:p>
          <a:p>
            <a:pPr marL="0" indent="0">
              <a:buNone/>
            </a:pPr>
            <a:r>
              <a:rPr lang="en-US" sz="2000" dirty="0"/>
              <a:t>               char **AMI_parameters_out, </a:t>
            </a:r>
          </a:p>
          <a:p>
            <a:pPr marL="0" indent="0">
              <a:buNone/>
            </a:pPr>
            <a:r>
              <a:rPr lang="en-US" sz="2000" dirty="0"/>
              <a:t>               void **</a:t>
            </a:r>
            <a:r>
              <a:rPr lang="en-US" sz="2000" dirty="0" err="1"/>
              <a:t>AMI_memory_handle</a:t>
            </a:r>
            <a:r>
              <a:rPr lang="en-US" sz="2000" dirty="0"/>
              <a:t>,</a:t>
            </a:r>
          </a:p>
          <a:p>
            <a:pPr marL="0" indent="0">
              <a:buNone/>
            </a:pPr>
            <a:r>
              <a:rPr lang="en-US" sz="2000" dirty="0"/>
              <a:t>               char **msg)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8D78AE-E31E-4BE5-9CDE-F203B54ABB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5</a:t>
            </a:fld>
            <a:r>
              <a:rPr lang="en-US"/>
              <a:t>	 	</a:t>
            </a:r>
          </a:p>
          <a:p>
            <a:endParaRPr lang="en-US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593896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0916A-3DA7-4772-8CF8-4FA255AF5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“New Function” Like AMI_Init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67353D-686C-42B2-83E7-6DAB612EDE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3475" y="1066800"/>
            <a:ext cx="7486650" cy="5238750"/>
          </a:xfrm>
        </p:spPr>
        <p:txBody>
          <a:bodyPr/>
          <a:lstStyle/>
          <a:p>
            <a:pPr marL="0" indent="0">
              <a:buNone/>
            </a:pPr>
            <a:r>
              <a:rPr lang="en-US" sz="2000" i="1" dirty="0"/>
              <a:t>Function:</a:t>
            </a:r>
            <a:r>
              <a:rPr lang="en-US" sz="2000" dirty="0"/>
              <a:t>	</a:t>
            </a:r>
            <a:r>
              <a:rPr lang="en-US" sz="2000" b="1" dirty="0"/>
              <a:t> AMI_</a:t>
            </a:r>
            <a:r>
              <a:rPr lang="en-US" sz="2000" b="1" dirty="0">
                <a:solidFill>
                  <a:srgbClr val="FF0000"/>
                </a:solidFill>
              </a:rPr>
              <a:t>&lt;TBD&gt; </a:t>
            </a:r>
            <a:endParaRPr lang="en-US" sz="2000" b="1" dirty="0"/>
          </a:p>
          <a:p>
            <a:pPr marL="0" indent="0">
              <a:buNone/>
            </a:pPr>
            <a:r>
              <a:rPr lang="en-US" sz="1400" b="1" dirty="0"/>
              <a:t>“Old Function” </a:t>
            </a:r>
            <a:r>
              <a:rPr lang="en-US" sz="1400" b="1" dirty="0" err="1"/>
              <a:t>AMI_Resolve</a:t>
            </a:r>
            <a:r>
              <a:rPr lang="en-US" sz="1400" b="1" dirty="0"/>
              <a:t>, AMI_Init, AMI_</a:t>
            </a:r>
            <a:r>
              <a:rPr lang="en-US" sz="1400" b="1" dirty="0">
                <a:solidFill>
                  <a:srgbClr val="FF0000"/>
                </a:solidFill>
              </a:rPr>
              <a:t>&lt;TBD&gt; </a:t>
            </a:r>
            <a:r>
              <a:rPr lang="en-US" sz="1400" b="1" dirty="0"/>
              <a:t>, AMI_GetWave, </a:t>
            </a:r>
            <a:r>
              <a:rPr lang="en-US" sz="1400" b="1" dirty="0" err="1"/>
              <a:t>AMI_Close</a:t>
            </a:r>
            <a:endParaRPr lang="en-US" sz="1400" b="1" dirty="0"/>
          </a:p>
          <a:p>
            <a:pPr marL="0" indent="0">
              <a:buNone/>
            </a:pPr>
            <a:r>
              <a:rPr lang="en-US" sz="1400" b="1" dirty="0"/>
              <a:t>Some proposed names </a:t>
            </a:r>
            <a:r>
              <a:rPr lang="en-US" sz="1400" b="1" dirty="0" err="1"/>
              <a:t>AMI_Impulse</a:t>
            </a:r>
            <a:r>
              <a:rPr lang="en-US" sz="1400" b="1" dirty="0"/>
              <a:t>, </a:t>
            </a:r>
            <a:r>
              <a:rPr lang="en-US" sz="1400" b="1" dirty="0" err="1"/>
              <a:t>AMI_GetImpulse,AMI__Sussudio</a:t>
            </a:r>
            <a:r>
              <a:rPr lang="en-US" sz="1400" b="1" dirty="0"/>
              <a:t>, </a:t>
            </a:r>
            <a:r>
              <a:rPr lang="en-US" sz="1400" b="1" dirty="0" err="1"/>
              <a:t>AMI_TBD</a:t>
            </a:r>
            <a:r>
              <a:rPr lang="en-US" sz="1400" b="1" dirty="0"/>
              <a:t>, …</a:t>
            </a:r>
          </a:p>
          <a:p>
            <a:pPr marL="0" indent="0">
              <a:buNone/>
            </a:pPr>
            <a:r>
              <a:rPr lang="en-US" sz="2000" i="1" dirty="0"/>
              <a:t>Required:</a:t>
            </a:r>
            <a:r>
              <a:rPr lang="en-US" sz="2000" dirty="0"/>
              <a:t>	No</a:t>
            </a:r>
          </a:p>
          <a:p>
            <a:pPr marL="0" indent="0">
              <a:buNone/>
            </a:pPr>
            <a:r>
              <a:rPr lang="en-US" sz="2000" i="1" dirty="0"/>
              <a:t>Declaration:	</a:t>
            </a:r>
            <a:r>
              <a:rPr lang="en-US" sz="2000" dirty="0"/>
              <a:t>long AMI_&lt;TBD&gt; (double *</a:t>
            </a:r>
            <a:r>
              <a:rPr lang="en-US" sz="2000" dirty="0" err="1"/>
              <a:t>impulse_matrix</a:t>
            </a:r>
            <a:r>
              <a:rPr lang="en-US" sz="2000" dirty="0"/>
              <a:t>,</a:t>
            </a:r>
          </a:p>
          <a:p>
            <a:pPr marL="0" indent="0">
              <a:buNone/>
            </a:pPr>
            <a:r>
              <a:rPr lang="en-US" sz="2000" strike="sngStrike" dirty="0">
                <a:solidFill>
                  <a:srgbClr val="FF0000"/>
                </a:solidFill>
              </a:rPr>
              <a:t>               long </a:t>
            </a:r>
            <a:r>
              <a:rPr lang="en-US" sz="2000" strike="sngStrike" dirty="0" err="1">
                <a:solidFill>
                  <a:srgbClr val="FF0000"/>
                </a:solidFill>
              </a:rPr>
              <a:t>number_of_rows</a:t>
            </a:r>
            <a:r>
              <a:rPr lang="en-US" sz="2000" strike="sngStrike" dirty="0">
                <a:solidFill>
                  <a:srgbClr val="FF0000"/>
                </a:solidFill>
              </a:rPr>
              <a:t>,</a:t>
            </a:r>
          </a:p>
          <a:p>
            <a:pPr marL="0" indent="0">
              <a:buNone/>
            </a:pPr>
            <a:r>
              <a:rPr lang="en-US" sz="2000" strike="sngStrike" dirty="0">
                <a:solidFill>
                  <a:srgbClr val="FF0000"/>
                </a:solidFill>
              </a:rPr>
              <a:t>               long aggressors, </a:t>
            </a:r>
          </a:p>
          <a:p>
            <a:pPr marL="0" indent="0">
              <a:buNone/>
            </a:pPr>
            <a:r>
              <a:rPr lang="en-US" sz="2000" strike="sngStrike" dirty="0">
                <a:solidFill>
                  <a:srgbClr val="FF0000"/>
                </a:solidFill>
              </a:rPr>
              <a:t>               double sample_interval,</a:t>
            </a:r>
          </a:p>
          <a:p>
            <a:pPr marL="0" indent="0">
              <a:buNone/>
            </a:pPr>
            <a:r>
              <a:rPr lang="en-US" sz="2000" strike="sngStrike" dirty="0">
                <a:solidFill>
                  <a:srgbClr val="FF0000"/>
                </a:solidFill>
              </a:rPr>
              <a:t>               double bit_time,</a:t>
            </a:r>
          </a:p>
          <a:p>
            <a:pPr marL="0" indent="0">
              <a:buNone/>
            </a:pPr>
            <a:r>
              <a:rPr lang="en-US" sz="2000" strike="sngStrike" dirty="0">
                <a:solidFill>
                  <a:srgbClr val="FF0000"/>
                </a:solidFill>
              </a:rPr>
              <a:t>               char *AMI_parameters_in</a:t>
            </a:r>
            <a:r>
              <a:rPr lang="en-US" sz="2000" dirty="0">
                <a:solidFill>
                  <a:srgbClr val="FF0000"/>
                </a:solidFill>
              </a:rPr>
              <a:t>,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              char *</a:t>
            </a:r>
            <a:r>
              <a:rPr lang="en-US" sz="2000" dirty="0" err="1">
                <a:solidFill>
                  <a:srgbClr val="FF0000"/>
                </a:solidFill>
              </a:rPr>
              <a:t>BCI_parameters_in</a:t>
            </a:r>
            <a:r>
              <a:rPr lang="en-US" sz="2000" dirty="0">
                <a:solidFill>
                  <a:srgbClr val="FF0000"/>
                </a:solidFill>
              </a:rPr>
              <a:t>,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               char **</a:t>
            </a:r>
            <a:r>
              <a:rPr lang="en-US" sz="2000" dirty="0" err="1">
                <a:solidFill>
                  <a:srgbClr val="FF0000"/>
                </a:solidFill>
              </a:rPr>
              <a:t>BCI_parameters_out</a:t>
            </a:r>
            <a:r>
              <a:rPr lang="en-US" sz="2000" dirty="0">
                <a:solidFill>
                  <a:srgbClr val="FF0000"/>
                </a:solidFill>
              </a:rPr>
              <a:t>,</a:t>
            </a:r>
          </a:p>
          <a:p>
            <a:pPr marL="0" indent="0">
              <a:buNone/>
            </a:pPr>
            <a:r>
              <a:rPr lang="en-US" sz="2000" dirty="0"/>
              <a:t>               char **AMI_parameters_out,</a:t>
            </a:r>
          </a:p>
          <a:p>
            <a:pPr marL="0" indent="0">
              <a:buNone/>
            </a:pPr>
            <a:r>
              <a:rPr lang="en-US" sz="2000" dirty="0"/>
              <a:t>               void *</a:t>
            </a:r>
            <a:r>
              <a:rPr lang="en-US" sz="2000" dirty="0" err="1"/>
              <a:t>AMI_memory</a:t>
            </a:r>
            <a:r>
              <a:rPr lang="en-US" sz="2000" strike="sngStrike" dirty="0">
                <a:solidFill>
                  <a:srgbClr val="FF0000"/>
                </a:solidFill>
              </a:rPr>
              <a:t>**</a:t>
            </a:r>
            <a:r>
              <a:rPr lang="en-US" sz="2000" strike="sngStrike" dirty="0" err="1">
                <a:solidFill>
                  <a:srgbClr val="FF0000"/>
                </a:solidFill>
              </a:rPr>
              <a:t>AMI_memory_handle</a:t>
            </a:r>
            <a:r>
              <a:rPr lang="en-US" sz="2000" strike="sngStrike" dirty="0">
                <a:solidFill>
                  <a:srgbClr val="FF0000"/>
                </a:solidFill>
              </a:rPr>
              <a:t>,</a:t>
            </a:r>
          </a:p>
          <a:p>
            <a:pPr marL="0" indent="0">
              <a:buNone/>
            </a:pPr>
            <a:r>
              <a:rPr lang="en-US" sz="2000" dirty="0"/>
              <a:t>               </a:t>
            </a:r>
            <a:r>
              <a:rPr lang="en-US" sz="2000" strike="sngStrike" dirty="0">
                <a:solidFill>
                  <a:srgbClr val="FF0000"/>
                </a:solidFill>
              </a:rPr>
              <a:t>char **msg</a:t>
            </a:r>
            <a:r>
              <a:rPr lang="en-US" sz="2000" dirty="0"/>
              <a:t>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8D78AE-E31E-4BE5-9CDE-F203B54ABB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6</a:t>
            </a:fld>
            <a:r>
              <a:rPr lang="en-US"/>
              <a:t>	 	</a:t>
            </a:r>
          </a:p>
          <a:p>
            <a:endParaRPr lang="en-US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824564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22F7D-AEDC-485C-87A7-CC6E278E2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399" y="152400"/>
            <a:ext cx="7734301" cy="914400"/>
          </a:xfrm>
        </p:spPr>
        <p:txBody>
          <a:bodyPr/>
          <a:lstStyle/>
          <a:p>
            <a:r>
              <a:rPr lang="en-US" sz="2800" dirty="0"/>
              <a:t>Communication Mechanism Between the DLL’s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21BDF8-2DEC-4D60-B5E7-70438147CD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Could be file I/O like in BIRD 147</a:t>
            </a:r>
          </a:p>
          <a:p>
            <a:pPr lvl="1"/>
            <a:r>
              <a:rPr lang="en-US" dirty="0"/>
              <a:t>EDA tool does nothing different then AMI_Init calls, except it calls “New Functions” iteratively.</a:t>
            </a:r>
          </a:p>
          <a:p>
            <a:r>
              <a:rPr lang="en-US" dirty="0"/>
              <a:t>Could be strings generated by one </a:t>
            </a:r>
            <a:r>
              <a:rPr lang="en-US" b="1" dirty="0"/>
              <a:t>AMI_</a:t>
            </a:r>
            <a:r>
              <a:rPr lang="en-US" b="1" dirty="0">
                <a:solidFill>
                  <a:srgbClr val="FF0000"/>
                </a:solidFill>
              </a:rPr>
              <a:t>&lt;TBD&gt; </a:t>
            </a:r>
            <a:r>
              <a:rPr lang="en-US" dirty="0"/>
              <a:t>and passed into the other </a:t>
            </a:r>
            <a:r>
              <a:rPr lang="en-US" b="1" dirty="0"/>
              <a:t>AMI_</a:t>
            </a:r>
            <a:r>
              <a:rPr lang="en-US" b="1" dirty="0">
                <a:solidFill>
                  <a:srgbClr val="FF0000"/>
                </a:solidFill>
              </a:rPr>
              <a:t>&lt;TBD&gt; </a:t>
            </a:r>
          </a:p>
          <a:p>
            <a:pPr lvl="1"/>
            <a:r>
              <a:rPr lang="en-US" sz="1800" dirty="0"/>
              <a:t>EDA tools needs to use output string pointer from one </a:t>
            </a:r>
            <a:r>
              <a:rPr lang="en-US" sz="1800" b="1" dirty="0"/>
              <a:t>AMI_</a:t>
            </a:r>
            <a:r>
              <a:rPr lang="en-US" sz="1800" b="1" dirty="0">
                <a:solidFill>
                  <a:srgbClr val="FF0000"/>
                </a:solidFill>
              </a:rPr>
              <a:t>&lt;TBD&gt; (**</a:t>
            </a:r>
            <a:r>
              <a:rPr lang="en-US" sz="1800" dirty="0" err="1">
                <a:solidFill>
                  <a:srgbClr val="FF0000"/>
                </a:solidFill>
              </a:rPr>
              <a:t>BCI_parameters_out</a:t>
            </a:r>
            <a:r>
              <a:rPr lang="en-US" sz="1800" dirty="0">
                <a:solidFill>
                  <a:srgbClr val="FF0000"/>
                </a:solidFill>
              </a:rPr>
              <a:t>) </a:t>
            </a:r>
            <a:r>
              <a:rPr lang="en-US" sz="1800" dirty="0"/>
              <a:t>as an input string pointer to the other </a:t>
            </a:r>
            <a:r>
              <a:rPr lang="en-US" sz="1800" b="1" dirty="0"/>
              <a:t>AMI_</a:t>
            </a:r>
            <a:r>
              <a:rPr lang="en-US" sz="1800" b="1" dirty="0">
                <a:solidFill>
                  <a:srgbClr val="FF0000"/>
                </a:solidFill>
              </a:rPr>
              <a:t>&lt;TBD&gt; (**</a:t>
            </a:r>
            <a:r>
              <a:rPr lang="en-US" sz="1800" dirty="0" err="1">
                <a:solidFill>
                  <a:srgbClr val="FF0000"/>
                </a:solidFill>
              </a:rPr>
              <a:t>BCI_parameters_in</a:t>
            </a:r>
            <a:r>
              <a:rPr lang="en-US" sz="1800" dirty="0">
                <a:solidFill>
                  <a:srgbClr val="FF0000"/>
                </a:solidFill>
              </a:rPr>
              <a:t>).</a:t>
            </a:r>
            <a:endParaRPr lang="en-US" sz="1800" dirty="0"/>
          </a:p>
          <a:p>
            <a:pPr lvl="1"/>
            <a:r>
              <a:rPr lang="en-US" dirty="0"/>
              <a:t>Will improve performance, especially if large amounts of data is communicated between the </a:t>
            </a:r>
            <a:r>
              <a:rPr lang="en-US" b="1" dirty="0"/>
              <a:t>AMI_</a:t>
            </a:r>
            <a:r>
              <a:rPr lang="en-US" b="1" dirty="0">
                <a:solidFill>
                  <a:srgbClr val="FF0000"/>
                </a:solidFill>
              </a:rPr>
              <a:t>&lt;TBD&gt;</a:t>
            </a:r>
            <a:r>
              <a:rPr lang="en-US" dirty="0"/>
              <a:t>.</a:t>
            </a:r>
          </a:p>
          <a:p>
            <a:r>
              <a:rPr lang="en-US" dirty="0"/>
              <a:t>Other suggestions?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E741B0-49FC-49A9-9980-3DAD7A82B7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7</a:t>
            </a:fld>
            <a:r>
              <a:rPr lang="en-US"/>
              <a:t>	 	</a:t>
            </a:r>
          </a:p>
          <a:p>
            <a:endParaRPr lang="en-US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110660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EC152-3A42-4F17-AB7B-08D1DF12A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Statistical Training Flow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6FDCBB-5D7E-4BAA-A7F5-D9DDE3F613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EDA tool will alternatively call the Tx and Rx </a:t>
            </a:r>
            <a:r>
              <a:rPr lang="en-US" b="1" dirty="0"/>
              <a:t>AMI_</a:t>
            </a:r>
            <a:r>
              <a:rPr lang="en-US" b="1" dirty="0">
                <a:solidFill>
                  <a:srgbClr val="FF0000"/>
                </a:solidFill>
              </a:rPr>
              <a:t>&lt;TBD&gt; </a:t>
            </a:r>
            <a:r>
              <a:rPr lang="en-US" dirty="0"/>
              <a:t>if</a:t>
            </a:r>
          </a:p>
          <a:p>
            <a:pPr lvl="1"/>
            <a:r>
              <a:rPr lang="en-US" dirty="0"/>
              <a:t>Training is On</a:t>
            </a:r>
          </a:p>
          <a:p>
            <a:pPr lvl="1"/>
            <a:r>
              <a:rPr lang="en-US" dirty="0"/>
              <a:t>BCI Statistical is allowed and enabled on Tx and Rx</a:t>
            </a:r>
          </a:p>
          <a:p>
            <a:r>
              <a:rPr lang="en-US" dirty="0"/>
              <a:t>Training stops when “Converged”, or …</a:t>
            </a:r>
          </a:p>
          <a:p>
            <a:r>
              <a:rPr lang="en-US" dirty="0"/>
              <a:t>Results of last call to “new function” should be used for statistical analysis</a:t>
            </a:r>
          </a:p>
          <a:p>
            <a:r>
              <a:rPr lang="en-US" dirty="0"/>
              <a:t>Can go on to GetWave, which could also have training enabled.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23D3C2-A17E-432B-8E73-230805BCE2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8</a:t>
            </a:fld>
            <a:r>
              <a:rPr lang="en-US"/>
              <a:t>	 	</a:t>
            </a:r>
          </a:p>
          <a:p>
            <a:endParaRPr lang="en-US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593896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04EC4-9D8D-4C9D-9E4A-024D89A18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I Propose Proceeding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B84832-6E76-42E9-88EC-42D34E5B9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066800"/>
            <a:ext cx="7162800" cy="4800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Schedule brainstorming sessions to: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/>
              <a:t>Determine the </a:t>
            </a:r>
            <a:r>
              <a:rPr lang="en-US" b="1" dirty="0"/>
              <a:t>AMI_</a:t>
            </a:r>
            <a:r>
              <a:rPr lang="en-US" b="1" dirty="0">
                <a:solidFill>
                  <a:srgbClr val="FF0000"/>
                </a:solidFill>
              </a:rPr>
              <a:t>&lt;TBD&gt; </a:t>
            </a:r>
            <a:r>
              <a:rPr lang="en-US" dirty="0"/>
              <a:t>name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/>
              <a:t>Determine communication mechanism between the DLL’s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/>
              <a:t>Determine the </a:t>
            </a:r>
            <a:r>
              <a:rPr lang="en-US" b="1" dirty="0"/>
              <a:t>AMI_</a:t>
            </a:r>
            <a:r>
              <a:rPr lang="en-US" b="1" dirty="0">
                <a:solidFill>
                  <a:srgbClr val="FF0000"/>
                </a:solidFill>
              </a:rPr>
              <a:t>&lt;TBD&gt; </a:t>
            </a:r>
            <a:r>
              <a:rPr lang="en-US" dirty="0"/>
              <a:t>arguments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/>
              <a:t>Determine new Reserved Parameter(s)</a:t>
            </a:r>
          </a:p>
          <a:p>
            <a:pPr marL="1257300" lvl="2" indent="-457200">
              <a:buFont typeface="+mj-lt"/>
              <a:buAutoNum type="arabicPeriod"/>
            </a:pPr>
            <a:r>
              <a:rPr lang="en-US" dirty="0"/>
              <a:t>Tells EDA tool if model can do Statistical and/or GetWave Training</a:t>
            </a:r>
          </a:p>
          <a:p>
            <a:pPr marL="1257300" lvl="2" indent="-457200">
              <a:buFont typeface="+mj-lt"/>
              <a:buAutoNum type="arabicPeriod"/>
            </a:pPr>
            <a:r>
              <a:rPr lang="en-US" dirty="0"/>
              <a:t>Tells Model if it is doing Statistical and/or GetWave Training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/>
              <a:t>Develop a DDR5 DQ Write BCI Protocol.</a:t>
            </a:r>
          </a:p>
          <a:p>
            <a:pPr marL="1257300" lvl="2" indent="-457200">
              <a:buFont typeface="+mj-lt"/>
              <a:buAutoNum type="arabicPeriod"/>
            </a:pPr>
            <a:r>
              <a:rPr lang="en-US" dirty="0"/>
              <a:t>Invite additional memory and controller vendors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/>
              <a:t>Develop a Generic Tx N-Tap FFE BCI Protocol.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C97ADA-3006-461C-AFC6-98EE242F3A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9</a:t>
            </a:fld>
            <a:r>
              <a:rPr lang="en-US"/>
              <a:t>	 	</a:t>
            </a:r>
          </a:p>
          <a:p>
            <a:endParaRPr lang="en-US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44816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Blank Presentation">
  <a:themeElements>
    <a:clrScheme name="Blank Presentation 14">
      <a:dk1>
        <a:srgbClr val="336699"/>
      </a:dk1>
      <a:lt1>
        <a:srgbClr val="FFFFFF"/>
      </a:lt1>
      <a:dk2>
        <a:srgbClr val="336699"/>
      </a:dk2>
      <a:lt2>
        <a:srgbClr val="505050"/>
      </a:lt2>
      <a:accent1>
        <a:srgbClr val="BBE0E3"/>
      </a:accent1>
      <a:accent2>
        <a:srgbClr val="FFFC6D"/>
      </a:accent2>
      <a:accent3>
        <a:srgbClr val="FFFFFF"/>
      </a:accent3>
      <a:accent4>
        <a:srgbClr val="2A5682"/>
      </a:accent4>
      <a:accent5>
        <a:srgbClr val="DAEDEF"/>
      </a:accent5>
      <a:accent6>
        <a:srgbClr val="E7E462"/>
      </a:accent6>
      <a:hlink>
        <a:srgbClr val="0000FF"/>
      </a:hlink>
      <a:folHlink>
        <a:srgbClr val="CF1FA1"/>
      </a:folHlink>
    </a:clrScheme>
    <a:fontScheme name="Blank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0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5D87A1"/>
        </a:dk1>
        <a:lt1>
          <a:srgbClr val="FFFFFF"/>
        </a:lt1>
        <a:dk2>
          <a:srgbClr val="5D87A1"/>
        </a:dk2>
        <a:lt2>
          <a:srgbClr val="505050"/>
        </a:lt2>
        <a:accent1>
          <a:srgbClr val="BBE0E3"/>
        </a:accent1>
        <a:accent2>
          <a:srgbClr val="FFFC6D"/>
        </a:accent2>
        <a:accent3>
          <a:srgbClr val="FFFFFF"/>
        </a:accent3>
        <a:accent4>
          <a:srgbClr val="4E7289"/>
        </a:accent4>
        <a:accent5>
          <a:srgbClr val="DAEDEF"/>
        </a:accent5>
        <a:accent6>
          <a:srgbClr val="E7E462"/>
        </a:accent6>
        <a:hlink>
          <a:srgbClr val="0000FF"/>
        </a:hlink>
        <a:folHlink>
          <a:srgbClr val="82AD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336699"/>
        </a:dk1>
        <a:lt1>
          <a:srgbClr val="FFFFFF"/>
        </a:lt1>
        <a:dk2>
          <a:srgbClr val="336699"/>
        </a:dk2>
        <a:lt2>
          <a:srgbClr val="505050"/>
        </a:lt2>
        <a:accent1>
          <a:srgbClr val="BBE0E3"/>
        </a:accent1>
        <a:accent2>
          <a:srgbClr val="FFFC6D"/>
        </a:accent2>
        <a:accent3>
          <a:srgbClr val="FFFFFF"/>
        </a:accent3>
        <a:accent4>
          <a:srgbClr val="2A5682"/>
        </a:accent4>
        <a:accent5>
          <a:srgbClr val="DAEDEF"/>
        </a:accent5>
        <a:accent6>
          <a:srgbClr val="E7E462"/>
        </a:accent6>
        <a:hlink>
          <a:srgbClr val="0000FF"/>
        </a:hlink>
        <a:folHlink>
          <a:srgbClr val="CF1F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5532</TotalTime>
  <Words>495</Words>
  <Application>Microsoft Office PowerPoint</Application>
  <PresentationFormat>On-screen Show (4:3)</PresentationFormat>
  <Paragraphs>85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Arial</vt:lpstr>
      <vt:lpstr>Blank Presentation</vt:lpstr>
      <vt:lpstr>Back Channel Statistical Training Supported in IBIS</vt:lpstr>
      <vt:lpstr>Overview</vt:lpstr>
      <vt:lpstr>Justification</vt:lpstr>
      <vt:lpstr>Will Require a “New Function” Like AMI_Init and …</vt:lpstr>
      <vt:lpstr>“New Function” Like AMI_Init</vt:lpstr>
      <vt:lpstr>“New Function” Like AMI_Init</vt:lpstr>
      <vt:lpstr>Communication Mechanism Between the DLL’s</vt:lpstr>
      <vt:lpstr>Statistical Training Flow </vt:lpstr>
      <vt:lpstr>How I Propose Proceeding</vt:lpstr>
    </vt:vector>
  </TitlesOfParts>
  <Company>Think Marketing,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Ronald Smith</dc:creator>
  <cp:lastModifiedBy>Walter Katz</cp:lastModifiedBy>
  <cp:revision>419</cp:revision>
  <cp:lastPrinted>2014-01-15T15:39:02Z</cp:lastPrinted>
  <dcterms:created xsi:type="dcterms:W3CDTF">2010-01-20T19:11:57Z</dcterms:created>
  <dcterms:modified xsi:type="dcterms:W3CDTF">2019-09-03T20:12:19Z</dcterms:modified>
</cp:coreProperties>
</file>